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77" r:id="rId3"/>
    <p:sldId id="259" r:id="rId4"/>
    <p:sldId id="275" r:id="rId5"/>
    <p:sldId id="260" r:id="rId6"/>
    <p:sldId id="281" r:id="rId7"/>
    <p:sldId id="262" r:id="rId8"/>
    <p:sldId id="261" r:id="rId9"/>
    <p:sldId id="282" r:id="rId10"/>
    <p:sldId id="257" r:id="rId11"/>
    <p:sldId id="264" r:id="rId12"/>
    <p:sldId id="263" r:id="rId13"/>
    <p:sldId id="274" r:id="rId14"/>
    <p:sldId id="267" r:id="rId15"/>
    <p:sldId id="265" r:id="rId16"/>
    <p:sldId id="266" r:id="rId17"/>
    <p:sldId id="269" r:id="rId18"/>
    <p:sldId id="271" r:id="rId19"/>
    <p:sldId id="268" r:id="rId20"/>
    <p:sldId id="278"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84585" autoAdjust="0"/>
  </p:normalViewPr>
  <p:slideViewPr>
    <p:cSldViewPr>
      <p:cViewPr>
        <p:scale>
          <a:sx n="72" d="100"/>
          <a:sy n="72" d="100"/>
        </p:scale>
        <p:origin x="-1098"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25" tIns="45712" rIns="91425" bIns="45712"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5138"/>
          </a:xfrm>
          <a:prstGeom prst="rect">
            <a:avLst/>
          </a:prstGeom>
        </p:spPr>
        <p:txBody>
          <a:bodyPr vert="horz" lIns="91425" tIns="45712" rIns="91425" bIns="45712" rtlCol="0"/>
          <a:lstStyle>
            <a:lvl1pPr algn="r">
              <a:defRPr sz="1200"/>
            </a:lvl1pPr>
          </a:lstStyle>
          <a:p>
            <a:fld id="{DB01E636-CAC9-45EA-8E6D-F40DA3BCDE1C}" type="datetimeFigureOut">
              <a:rPr lang="en-US" smtClean="0"/>
              <a:pPr/>
              <a:t>9/23/2013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25" tIns="45712" rIns="91425" bIns="45712"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5" tIns="45712" rIns="91425" bIns="45712" rtlCol="0" anchor="b"/>
          <a:lstStyle>
            <a:lvl1pPr algn="r">
              <a:defRPr sz="1200"/>
            </a:lvl1pPr>
          </a:lstStyle>
          <a:p>
            <a:fld id="{3597F87C-0937-4432-A8BF-1008EC8E4EBB}" type="slidenum">
              <a:rPr lang="en-US" smtClean="0"/>
              <a:pPr/>
              <a:t>‹#›</a:t>
            </a:fld>
            <a:endParaRPr lang="en-US"/>
          </a:p>
        </p:txBody>
      </p:sp>
    </p:spTree>
    <p:extLst>
      <p:ext uri="{BB962C8B-B14F-4D97-AF65-F5344CB8AC3E}">
        <p14:creationId xmlns:p14="http://schemas.microsoft.com/office/powerpoint/2010/main" val="3147502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25" tIns="45712" rIns="91425" bIns="45712" rtlCol="0"/>
          <a:lstStyle>
            <a:lvl1pPr algn="l">
              <a:defRPr sz="1200"/>
            </a:lvl1pPr>
          </a:lstStyle>
          <a:p>
            <a:endParaRPr lang="en-US"/>
          </a:p>
        </p:txBody>
      </p:sp>
      <p:sp>
        <p:nvSpPr>
          <p:cNvPr id="3" name="Date Placeholder 2"/>
          <p:cNvSpPr>
            <a:spLocks noGrp="1"/>
          </p:cNvSpPr>
          <p:nvPr>
            <p:ph type="dt" idx="1"/>
          </p:nvPr>
        </p:nvSpPr>
        <p:spPr>
          <a:xfrm>
            <a:off x="3970339" y="0"/>
            <a:ext cx="3038475" cy="465138"/>
          </a:xfrm>
          <a:prstGeom prst="rect">
            <a:avLst/>
          </a:prstGeom>
        </p:spPr>
        <p:txBody>
          <a:bodyPr vert="horz" lIns="91425" tIns="45712" rIns="91425" bIns="45712" rtlCol="0"/>
          <a:lstStyle>
            <a:lvl1pPr algn="r">
              <a:defRPr sz="1200"/>
            </a:lvl1pPr>
          </a:lstStyle>
          <a:p>
            <a:fld id="{12FBCD57-8E19-4A1E-BEB5-DC6266E40448}" type="datetimeFigureOut">
              <a:rPr lang="en-US" smtClean="0"/>
              <a:pPr/>
              <a:t>9/23/2013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5" tIns="45712" rIns="91425" bIns="45712" rtlCol="0" anchor="ctr"/>
          <a:lstStyle/>
          <a:p>
            <a:endParaRPr lang="en-US"/>
          </a:p>
        </p:txBody>
      </p:sp>
      <p:sp>
        <p:nvSpPr>
          <p:cNvPr id="5" name="Notes Placeholder 4"/>
          <p:cNvSpPr>
            <a:spLocks noGrp="1"/>
          </p:cNvSpPr>
          <p:nvPr>
            <p:ph type="body" sz="quarter" idx="3"/>
          </p:nvPr>
        </p:nvSpPr>
        <p:spPr>
          <a:xfrm>
            <a:off x="701675" y="4416426"/>
            <a:ext cx="5607050" cy="4183063"/>
          </a:xfrm>
          <a:prstGeom prst="rect">
            <a:avLst/>
          </a:prstGeom>
        </p:spPr>
        <p:txBody>
          <a:bodyPr vert="horz" lIns="91425" tIns="45712" rIns="91425" bIns="4571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25" tIns="45712" rIns="91425" bIns="45712"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5"/>
            <a:ext cx="3038475" cy="465138"/>
          </a:xfrm>
          <a:prstGeom prst="rect">
            <a:avLst/>
          </a:prstGeom>
        </p:spPr>
        <p:txBody>
          <a:bodyPr vert="horz" lIns="91425" tIns="45712" rIns="91425" bIns="45712" rtlCol="0" anchor="b"/>
          <a:lstStyle>
            <a:lvl1pPr algn="r">
              <a:defRPr sz="1200"/>
            </a:lvl1pPr>
          </a:lstStyle>
          <a:p>
            <a:fld id="{66F7E61D-95D2-4FC3-A02C-191F78543F89}" type="slidenum">
              <a:rPr lang="en-US" smtClean="0"/>
              <a:pPr/>
              <a:t>‹#›</a:t>
            </a:fld>
            <a:endParaRPr lang="en-US"/>
          </a:p>
        </p:txBody>
      </p:sp>
    </p:spTree>
    <p:extLst>
      <p:ext uri="{BB962C8B-B14F-4D97-AF65-F5344CB8AC3E}">
        <p14:creationId xmlns:p14="http://schemas.microsoft.com/office/powerpoint/2010/main" val="29769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a:t>
            </a:fld>
            <a:endParaRPr lang="en-US"/>
          </a:p>
        </p:txBody>
      </p:sp>
    </p:spTree>
    <p:extLst>
      <p:ext uri="{BB962C8B-B14F-4D97-AF65-F5344CB8AC3E}">
        <p14:creationId xmlns:p14="http://schemas.microsoft.com/office/powerpoint/2010/main" val="343598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2</a:t>
            </a:fld>
            <a:endParaRPr lang="en-US"/>
          </a:p>
        </p:txBody>
      </p:sp>
    </p:spTree>
    <p:extLst>
      <p:ext uri="{BB962C8B-B14F-4D97-AF65-F5344CB8AC3E}">
        <p14:creationId xmlns:p14="http://schemas.microsoft.com/office/powerpoint/2010/main" val="13738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3</a:t>
            </a:fld>
            <a:endParaRPr lang="en-US"/>
          </a:p>
        </p:txBody>
      </p:sp>
    </p:spTree>
    <p:extLst>
      <p:ext uri="{BB962C8B-B14F-4D97-AF65-F5344CB8AC3E}">
        <p14:creationId xmlns:p14="http://schemas.microsoft.com/office/powerpoint/2010/main" val="4195713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4</a:t>
            </a:fld>
            <a:endParaRPr lang="en-US"/>
          </a:p>
        </p:txBody>
      </p:sp>
    </p:spTree>
    <p:extLst>
      <p:ext uri="{BB962C8B-B14F-4D97-AF65-F5344CB8AC3E}">
        <p14:creationId xmlns:p14="http://schemas.microsoft.com/office/powerpoint/2010/main" val="120477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5</a:t>
            </a:fld>
            <a:endParaRPr lang="en-US"/>
          </a:p>
        </p:txBody>
      </p:sp>
    </p:spTree>
    <p:extLst>
      <p:ext uri="{BB962C8B-B14F-4D97-AF65-F5344CB8AC3E}">
        <p14:creationId xmlns:p14="http://schemas.microsoft.com/office/powerpoint/2010/main" val="59593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6</a:t>
            </a:fld>
            <a:endParaRPr lang="en-US"/>
          </a:p>
        </p:txBody>
      </p:sp>
    </p:spTree>
    <p:extLst>
      <p:ext uri="{BB962C8B-B14F-4D97-AF65-F5344CB8AC3E}">
        <p14:creationId xmlns:p14="http://schemas.microsoft.com/office/powerpoint/2010/main" val="3558436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7</a:t>
            </a:fld>
            <a:endParaRPr lang="en-US"/>
          </a:p>
        </p:txBody>
      </p:sp>
    </p:spTree>
    <p:extLst>
      <p:ext uri="{BB962C8B-B14F-4D97-AF65-F5344CB8AC3E}">
        <p14:creationId xmlns:p14="http://schemas.microsoft.com/office/powerpoint/2010/main" val="4024535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8</a:t>
            </a:fld>
            <a:endParaRPr lang="en-US"/>
          </a:p>
        </p:txBody>
      </p:sp>
    </p:spTree>
    <p:extLst>
      <p:ext uri="{BB962C8B-B14F-4D97-AF65-F5344CB8AC3E}">
        <p14:creationId xmlns:p14="http://schemas.microsoft.com/office/powerpoint/2010/main" val="1998771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9</a:t>
            </a:fld>
            <a:endParaRPr lang="en-US"/>
          </a:p>
        </p:txBody>
      </p:sp>
    </p:spTree>
    <p:extLst>
      <p:ext uri="{BB962C8B-B14F-4D97-AF65-F5344CB8AC3E}">
        <p14:creationId xmlns:p14="http://schemas.microsoft.com/office/powerpoint/2010/main" val="3252474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10</a:t>
            </a:fld>
            <a:endParaRPr lang="en-US"/>
          </a:p>
        </p:txBody>
      </p:sp>
    </p:spTree>
    <p:extLst>
      <p:ext uri="{BB962C8B-B14F-4D97-AF65-F5344CB8AC3E}">
        <p14:creationId xmlns:p14="http://schemas.microsoft.com/office/powerpoint/2010/main" val="908863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11</a:t>
            </a:fld>
            <a:endParaRPr lang="en-US"/>
          </a:p>
        </p:txBody>
      </p:sp>
    </p:spTree>
    <p:extLst>
      <p:ext uri="{BB962C8B-B14F-4D97-AF65-F5344CB8AC3E}">
        <p14:creationId xmlns:p14="http://schemas.microsoft.com/office/powerpoint/2010/main" val="307730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12</a:t>
            </a:fld>
            <a:endParaRPr lang="en-US"/>
          </a:p>
        </p:txBody>
      </p:sp>
    </p:spTree>
    <p:extLst>
      <p:ext uri="{BB962C8B-B14F-4D97-AF65-F5344CB8AC3E}">
        <p14:creationId xmlns:p14="http://schemas.microsoft.com/office/powerpoint/2010/main" val="4285753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13</a:t>
            </a:fld>
            <a:endParaRPr lang="en-US"/>
          </a:p>
        </p:txBody>
      </p:sp>
    </p:spTree>
    <p:extLst>
      <p:ext uri="{BB962C8B-B14F-4D97-AF65-F5344CB8AC3E}">
        <p14:creationId xmlns:p14="http://schemas.microsoft.com/office/powerpoint/2010/main" val="4053161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14</a:t>
            </a:fld>
            <a:endParaRPr lang="en-US"/>
          </a:p>
        </p:txBody>
      </p:sp>
    </p:spTree>
    <p:extLst>
      <p:ext uri="{BB962C8B-B14F-4D97-AF65-F5344CB8AC3E}">
        <p14:creationId xmlns:p14="http://schemas.microsoft.com/office/powerpoint/2010/main" val="3909715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15</a:t>
            </a:fld>
            <a:endParaRPr lang="en-US"/>
          </a:p>
        </p:txBody>
      </p:sp>
    </p:spTree>
    <p:extLst>
      <p:ext uri="{BB962C8B-B14F-4D97-AF65-F5344CB8AC3E}">
        <p14:creationId xmlns:p14="http://schemas.microsoft.com/office/powerpoint/2010/main" val="315477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16</a:t>
            </a:fld>
            <a:endParaRPr lang="en-US"/>
          </a:p>
        </p:txBody>
      </p:sp>
    </p:spTree>
    <p:extLst>
      <p:ext uri="{BB962C8B-B14F-4D97-AF65-F5344CB8AC3E}">
        <p14:creationId xmlns:p14="http://schemas.microsoft.com/office/powerpoint/2010/main" val="953211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17</a:t>
            </a:fld>
            <a:endParaRPr lang="en-US"/>
          </a:p>
        </p:txBody>
      </p:sp>
    </p:spTree>
    <p:extLst>
      <p:ext uri="{BB962C8B-B14F-4D97-AF65-F5344CB8AC3E}">
        <p14:creationId xmlns:p14="http://schemas.microsoft.com/office/powerpoint/2010/main" val="2838232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18</a:t>
            </a:fld>
            <a:endParaRPr lang="en-US"/>
          </a:p>
        </p:txBody>
      </p:sp>
    </p:spTree>
    <p:extLst>
      <p:ext uri="{BB962C8B-B14F-4D97-AF65-F5344CB8AC3E}">
        <p14:creationId xmlns:p14="http://schemas.microsoft.com/office/powerpoint/2010/main" val="861836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19</a:t>
            </a:fld>
            <a:endParaRPr lang="en-US"/>
          </a:p>
        </p:txBody>
      </p:sp>
    </p:spTree>
    <p:extLst>
      <p:ext uri="{BB962C8B-B14F-4D97-AF65-F5344CB8AC3E}">
        <p14:creationId xmlns:p14="http://schemas.microsoft.com/office/powerpoint/2010/main" val="3691797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6F7E61D-95D2-4FC3-A02C-191F78543F89}" type="slidenum">
              <a:rPr lang="en-US" smtClean="0"/>
              <a:pPr/>
              <a:t>20</a:t>
            </a:fld>
            <a:endParaRPr lang="en-US"/>
          </a:p>
        </p:txBody>
      </p:sp>
    </p:spTree>
    <p:extLst>
      <p:ext uri="{BB962C8B-B14F-4D97-AF65-F5344CB8AC3E}">
        <p14:creationId xmlns:p14="http://schemas.microsoft.com/office/powerpoint/2010/main" val="202556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725B00-E2FD-4697-A82F-F588DD31B03C}"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410198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25B00-E2FD-4697-A82F-F588DD31B03C}"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2826710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725B00-E2FD-4697-A82F-F588DD31B03C}"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69154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725B00-E2FD-4697-A82F-F588DD31B03C}"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1093302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725B00-E2FD-4697-A82F-F588DD31B03C}" type="datetimeFigureOut">
              <a:rPr lang="en-US" smtClean="0"/>
              <a:pPr/>
              <a:t>9/23/2013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499615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725B00-E2FD-4697-A82F-F588DD31B03C}" type="datetimeFigureOut">
              <a:rPr lang="en-US" smtClean="0"/>
              <a:pPr/>
              <a:t>9/23/2013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55297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725B00-E2FD-4697-A82F-F588DD31B03C}" type="datetimeFigureOut">
              <a:rPr lang="en-US" smtClean="0"/>
              <a:pPr/>
              <a:t>9/23/2013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176627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725B00-E2FD-4697-A82F-F588DD31B03C}"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375151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725B00-E2FD-4697-A82F-F588DD31B03C}"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28532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25B00-E2FD-4697-A82F-F588DD31B03C}"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1230136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725B00-E2FD-4697-A82F-F588DD31B03C}"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8C749-F9B8-4482-99EE-60AD73CB3EC9}" type="slidenum">
              <a:rPr lang="en-US" smtClean="0"/>
              <a:pPr/>
              <a:t>‹#›</a:t>
            </a:fld>
            <a:endParaRPr lang="en-US"/>
          </a:p>
        </p:txBody>
      </p:sp>
    </p:spTree>
    <p:extLst>
      <p:ext uri="{BB962C8B-B14F-4D97-AF65-F5344CB8AC3E}">
        <p14:creationId xmlns:p14="http://schemas.microsoft.com/office/powerpoint/2010/main" val="210819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25B00-E2FD-4697-A82F-F588DD31B03C}" type="datetimeFigureOut">
              <a:rPr lang="en-US" smtClean="0"/>
              <a:pPr/>
              <a:t>9/23/2013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8C749-F9B8-4482-99EE-60AD73CB3EC9}" type="slidenum">
              <a:rPr lang="en-US" smtClean="0"/>
              <a:pPr/>
              <a:t>‹#›</a:t>
            </a:fld>
            <a:endParaRPr lang="en-US"/>
          </a:p>
        </p:txBody>
      </p:sp>
    </p:spTree>
    <p:extLst>
      <p:ext uri="{BB962C8B-B14F-4D97-AF65-F5344CB8AC3E}">
        <p14:creationId xmlns:p14="http://schemas.microsoft.com/office/powerpoint/2010/main" val="2864268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943100"/>
            <a:ext cx="7772400" cy="2285999"/>
          </a:xfrm>
        </p:spPr>
        <p:txBody>
          <a:bodyPr>
            <a:normAutofit/>
          </a:bodyPr>
          <a:lstStyle/>
          <a:p>
            <a:endParaRPr lang="en-US" dirty="0"/>
          </a:p>
        </p:txBody>
      </p:sp>
      <p:sp>
        <p:nvSpPr>
          <p:cNvPr id="3" name="Subtitle 2"/>
          <p:cNvSpPr>
            <a:spLocks noGrp="1"/>
          </p:cNvSpPr>
          <p:nvPr>
            <p:ph type="subTitle" idx="1"/>
          </p:nvPr>
        </p:nvSpPr>
        <p:spPr>
          <a:xfrm>
            <a:off x="838200" y="3505200"/>
            <a:ext cx="6858000" cy="3048000"/>
          </a:xfrm>
        </p:spPr>
        <p:txBody>
          <a:bodyPr>
            <a:normAutofit/>
          </a:bodyPr>
          <a:lstStyle/>
          <a:p>
            <a:endParaRPr lang="en-US" dirty="0" smtClean="0"/>
          </a:p>
          <a:p>
            <a:endParaRPr lang="en-US" dirty="0"/>
          </a:p>
          <a:p>
            <a:r>
              <a:rPr lang="en-US" dirty="0" smtClean="0"/>
              <a:t>April 3, 2013</a:t>
            </a:r>
            <a:endParaRPr lang="en-US"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220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9804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1"/>
            <a:ext cx="8458200" cy="3657599"/>
          </a:xfrm>
        </p:spPr>
        <p:txBody>
          <a:bodyPr/>
          <a:lstStyle/>
          <a:p>
            <a:r>
              <a:rPr lang="en-US" dirty="0" smtClean="0"/>
              <a:t>Introductions</a:t>
            </a:r>
          </a:p>
          <a:p>
            <a:pPr marL="0" indent="0">
              <a:buNone/>
            </a:pPr>
            <a:endParaRPr lang="en-US" dirty="0"/>
          </a:p>
          <a:p>
            <a:r>
              <a:rPr lang="en-US" dirty="0" smtClean="0"/>
              <a:t>Overview</a:t>
            </a:r>
          </a:p>
          <a:p>
            <a:endParaRPr lang="en-US" dirty="0" smtClean="0"/>
          </a:p>
          <a:p>
            <a:r>
              <a:rPr lang="en-US" dirty="0" smtClean="0"/>
              <a:t>Do you ever feel like this?</a:t>
            </a:r>
          </a:p>
          <a:p>
            <a:pPr marL="0" indent="0">
              <a:buNone/>
            </a:pPr>
            <a:endParaRPr lang="en-US"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914400"/>
            <a:ext cx="4773118" cy="3417404"/>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72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 calcmode="lin" valueType="num">
                                      <p:cBhvr additive="base">
                                        <p:cTn id="14" dur="500" fill="hold"/>
                                        <p:tgtEl>
                                          <p:spTgt spid="7170"/>
                                        </p:tgtEl>
                                        <p:attrNameLst>
                                          <p:attrName>ppt_x</p:attrName>
                                        </p:attrNameLst>
                                      </p:cBhvr>
                                      <p:tavLst>
                                        <p:tav tm="0">
                                          <p:val>
                                            <p:strVal val="#ppt_x"/>
                                          </p:val>
                                        </p:tav>
                                        <p:tav tm="100000">
                                          <p:val>
                                            <p:strVal val="#ppt_x"/>
                                          </p:val>
                                        </p:tav>
                                      </p:tavLst>
                                    </p:anim>
                                    <p:anim calcmode="lin" valueType="num">
                                      <p:cBhvr additive="base">
                                        <p:cTn id="15"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
            </a:r>
            <a:br>
              <a:rPr lang="en-US" dirty="0" smtClean="0"/>
            </a:br>
            <a:r>
              <a:rPr lang="en-US" dirty="0" smtClean="0"/>
              <a:t>Ebby Halliday, REALTORS</a:t>
            </a: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a:bodyPr>
          <a:lstStyle/>
          <a:p>
            <a:pPr lvl="0"/>
            <a:r>
              <a:rPr lang="en-US" dirty="0" smtClean="0"/>
              <a:t>Founded </a:t>
            </a:r>
            <a:r>
              <a:rPr lang="en-US" dirty="0"/>
              <a:t>in 1945, by Ebby Halliday, a single young woman</a:t>
            </a:r>
          </a:p>
          <a:p>
            <a:pPr lvl="0"/>
            <a:r>
              <a:rPr lang="en-US" dirty="0" smtClean="0"/>
              <a:t>30 </a:t>
            </a:r>
            <a:r>
              <a:rPr lang="en-US" dirty="0"/>
              <a:t>offices, </a:t>
            </a:r>
            <a:r>
              <a:rPr lang="en-US" dirty="0" smtClean="0"/>
              <a:t>2 </a:t>
            </a:r>
            <a:r>
              <a:rPr lang="en-US" dirty="0"/>
              <a:t>r</a:t>
            </a:r>
            <a:r>
              <a:rPr lang="en-US" dirty="0" smtClean="0"/>
              <a:t>eal estate brands</a:t>
            </a:r>
          </a:p>
          <a:p>
            <a:r>
              <a:rPr lang="en-US" dirty="0" smtClean="0"/>
              <a:t>2012 participated in 15,916 transactions, with sales volume of $4.799 billion </a:t>
            </a:r>
          </a:p>
          <a:p>
            <a:endParaRPr lang="en-US" dirty="0"/>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4572000"/>
            <a:ext cx="5334000" cy="1018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057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Dallas Business Journal</a:t>
            </a:r>
            <a:endParaRPr lang="en-US" dirty="0"/>
          </a:p>
        </p:txBody>
      </p:sp>
      <p:pic>
        <p:nvPicPr>
          <p:cNvPr id="1028" name="Picture 4" descr="C:\Users\RandallGraham\Desktop\dbj.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562" y="1800225"/>
            <a:ext cx="8713108"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370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6019800"/>
          </a:xfrm>
        </p:spPr>
        <p:txBody>
          <a:bodyPr>
            <a:normAutofit/>
          </a:bodyPr>
          <a:lstStyle/>
          <a:p>
            <a:pPr lvl="0"/>
            <a:r>
              <a:rPr lang="en-US" dirty="0" smtClean="0"/>
              <a:t>12,000 </a:t>
            </a:r>
            <a:r>
              <a:rPr lang="en-US" dirty="0"/>
              <a:t>square </a:t>
            </a:r>
            <a:r>
              <a:rPr lang="en-US" dirty="0" smtClean="0"/>
              <a:t>miles</a:t>
            </a:r>
            <a:endParaRPr lang="en-US" dirty="0"/>
          </a:p>
          <a:p>
            <a:pPr lvl="1"/>
            <a:r>
              <a:rPr lang="en-US" dirty="0"/>
              <a:t>Sherman/Oklahoma (North)</a:t>
            </a:r>
          </a:p>
          <a:p>
            <a:pPr lvl="1"/>
            <a:r>
              <a:rPr lang="en-US" dirty="0"/>
              <a:t>Tarrant County – Arlington, Fort Worth, Southlake (West)</a:t>
            </a:r>
          </a:p>
          <a:p>
            <a:pPr lvl="1"/>
            <a:r>
              <a:rPr lang="en-US" dirty="0"/>
              <a:t> Rockwall (east)</a:t>
            </a:r>
          </a:p>
          <a:p>
            <a:pPr lvl="1"/>
            <a:r>
              <a:rPr lang="en-US" dirty="0"/>
              <a:t>Cedar Hill/Duncanville/Midlothian (South)</a:t>
            </a:r>
          </a:p>
          <a:p>
            <a:pPr lvl="0"/>
            <a:r>
              <a:rPr lang="en-US" dirty="0" smtClean="0"/>
              <a:t>Full-service, client focused</a:t>
            </a:r>
          </a:p>
          <a:p>
            <a:pPr lvl="0"/>
            <a:r>
              <a:rPr lang="en-US" dirty="0" smtClean="0"/>
              <a:t>Additional Services</a:t>
            </a:r>
            <a:endParaRPr lang="en-US" dirty="0"/>
          </a:p>
          <a:p>
            <a:pPr marL="457200" lvl="1" indent="0">
              <a:buNone/>
            </a:pPr>
            <a:endParaRPr lang="en-US" dirty="0"/>
          </a:p>
          <a:p>
            <a:endParaRPr lang="en-US" dirty="0"/>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3962400"/>
            <a:ext cx="240030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9998" y="4876800"/>
            <a:ext cx="2057402" cy="68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4876800"/>
            <a:ext cx="3429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43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RandallGraham\Desktop\real tren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57447">
            <a:off x="1800338" y="-230201"/>
            <a:ext cx="5285603" cy="7325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708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1874837"/>
            <a:ext cx="8229600" cy="4678363"/>
          </a:xfrm>
        </p:spPr>
        <p:txBody>
          <a:bodyPr/>
          <a:lstStyle/>
          <a:p>
            <a:pPr lvl="0"/>
            <a:r>
              <a:rPr lang="en-US" dirty="0" smtClean="0"/>
              <a:t>Background</a:t>
            </a:r>
            <a:endParaRPr lang="en-US" dirty="0"/>
          </a:p>
          <a:p>
            <a:pPr lvl="1"/>
            <a:r>
              <a:rPr lang="en-US" dirty="0"/>
              <a:t>Kelly Girl attending SMU</a:t>
            </a:r>
          </a:p>
          <a:p>
            <a:pPr lvl="1"/>
            <a:r>
              <a:rPr lang="en-US" dirty="0" smtClean="0"/>
              <a:t>Assignment to Ebby Halliday</a:t>
            </a:r>
            <a:endParaRPr lang="en-US" dirty="0"/>
          </a:p>
          <a:p>
            <a:pPr lvl="1"/>
            <a:r>
              <a:rPr lang="en-US" dirty="0" smtClean="0"/>
              <a:t>Women were conducting business, managing their own day and making money! </a:t>
            </a:r>
          </a:p>
          <a:p>
            <a:r>
              <a:rPr lang="en-US" dirty="0" smtClean="0"/>
              <a:t>Not many role models</a:t>
            </a:r>
          </a:p>
          <a:p>
            <a:pPr lvl="1"/>
            <a:r>
              <a:rPr lang="en-US" dirty="0" smtClean="0"/>
              <a:t>Mary Kay Ash and a few others</a:t>
            </a:r>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532529"/>
            <a:ext cx="8153400" cy="1372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808038"/>
            <a:ext cx="8229600" cy="868362"/>
          </a:xfrm>
        </p:spPr>
        <p:txBody>
          <a:bodyPr>
            <a:normAutofit fontScale="90000"/>
          </a:bodyPr>
          <a:lstStyle/>
          <a:p>
            <a:r>
              <a:rPr lang="en-US" dirty="0">
                <a:solidFill>
                  <a:schemeClr val="bg1"/>
                </a:solidFill>
              </a:rPr>
              <a:t>LOOKING OVER </a:t>
            </a:r>
            <a:r>
              <a:rPr lang="en-US" dirty="0" smtClean="0">
                <a:solidFill>
                  <a:schemeClr val="bg1"/>
                </a:solidFill>
              </a:rPr>
              <a:t>THE </a:t>
            </a:r>
            <a:r>
              <a:rPr lang="en-US" dirty="0">
                <a:solidFill>
                  <a:schemeClr val="bg1"/>
                </a:solidFill>
              </a:rPr>
              <a:t>GARDEN </a:t>
            </a:r>
            <a:r>
              <a:rPr lang="en-US" dirty="0" smtClean="0">
                <a:solidFill>
                  <a:schemeClr val="bg1"/>
                </a:solidFill>
              </a:rPr>
              <a:t>FENCE</a:t>
            </a:r>
            <a:endParaRPr lang="en-US" dirty="0">
              <a:solidFill>
                <a:schemeClr val="bg1"/>
              </a:solidFill>
            </a:endParaRPr>
          </a:p>
        </p:txBody>
      </p:sp>
    </p:spTree>
    <p:extLst>
      <p:ext uri="{BB962C8B-B14F-4D97-AF65-F5344CB8AC3E}">
        <p14:creationId xmlns:p14="http://schemas.microsoft.com/office/powerpoint/2010/main" val="2521219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smtClean="0"/>
              <a:t>Built on a Foundation </a:t>
            </a:r>
            <a:r>
              <a:rPr lang="en-US" dirty="0"/>
              <a:t>of </a:t>
            </a:r>
            <a:r>
              <a:rPr lang="en-US" dirty="0" smtClean="0"/>
              <a:t>Service &amp; Strong Reputation of Trust </a:t>
            </a:r>
            <a:r>
              <a:rPr lang="en-US" dirty="0"/>
              <a:t/>
            </a:r>
            <a:br>
              <a:rPr lang="en-US" dirty="0"/>
            </a:br>
            <a:endParaRPr lang="en-US" dirty="0"/>
          </a:p>
        </p:txBody>
      </p:sp>
      <p:sp>
        <p:nvSpPr>
          <p:cNvPr id="3" name="Content Placeholder 2"/>
          <p:cNvSpPr>
            <a:spLocks noGrp="1"/>
          </p:cNvSpPr>
          <p:nvPr>
            <p:ph idx="1"/>
          </p:nvPr>
        </p:nvSpPr>
        <p:spPr>
          <a:xfrm>
            <a:off x="457200" y="1676399"/>
            <a:ext cx="8229600" cy="5029201"/>
          </a:xfrm>
        </p:spPr>
        <p:txBody>
          <a:bodyPr>
            <a:normAutofit/>
          </a:bodyPr>
          <a:lstStyle/>
          <a:p>
            <a:r>
              <a:rPr lang="en-US" dirty="0" smtClean="0"/>
              <a:t>Service to the Client</a:t>
            </a:r>
          </a:p>
          <a:p>
            <a:r>
              <a:rPr lang="en-US" dirty="0" smtClean="0"/>
              <a:t>Service to the Industry</a:t>
            </a:r>
            <a:endParaRPr lang="en-US" dirty="0"/>
          </a:p>
          <a:p>
            <a:r>
              <a:rPr lang="en-US" dirty="0" smtClean="0"/>
              <a:t>Service to the Community</a:t>
            </a:r>
          </a:p>
          <a:p>
            <a:pPr lvl="1"/>
            <a:r>
              <a:rPr lang="en-US" dirty="0" smtClean="0"/>
              <a:t>A consistent focus </a:t>
            </a:r>
            <a:r>
              <a:rPr lang="en-US" dirty="0"/>
              <a:t>on </a:t>
            </a:r>
            <a:r>
              <a:rPr lang="en-US" dirty="0" smtClean="0"/>
              <a:t>supporting many </a:t>
            </a:r>
            <a:r>
              <a:rPr lang="en-US" dirty="0"/>
              <a:t>North Texas charitable organizations, </a:t>
            </a:r>
            <a:r>
              <a:rPr lang="en-US" dirty="0" smtClean="0"/>
              <a:t>and belonging </a:t>
            </a:r>
            <a:r>
              <a:rPr lang="en-US" dirty="0"/>
              <a:t>to </a:t>
            </a:r>
            <a:r>
              <a:rPr lang="en-US" dirty="0" smtClean="0"/>
              <a:t>local </a:t>
            </a:r>
            <a:r>
              <a:rPr lang="en-US" dirty="0"/>
              <a:t>chambers of commerce, promoting our local </a:t>
            </a:r>
            <a:r>
              <a:rPr lang="en-US" dirty="0" smtClean="0"/>
              <a:t>economy </a:t>
            </a:r>
          </a:p>
          <a:p>
            <a:pPr marL="457200" lvl="1" indent="0">
              <a:buNone/>
            </a:pPr>
            <a:endParaRPr lang="en-US" dirty="0"/>
          </a:p>
          <a:p>
            <a:pPr lvl="1"/>
            <a:endParaRPr lang="en-US" dirty="0" smtClean="0"/>
          </a:p>
        </p:txBody>
      </p:sp>
    </p:spTree>
    <p:extLst>
      <p:ext uri="{BB962C8B-B14F-4D97-AF65-F5344CB8AC3E}">
        <p14:creationId xmlns:p14="http://schemas.microsoft.com/office/powerpoint/2010/main" val="3661211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smtClean="0"/>
              <a:t>Built on a Foundation of Service &amp; Strong Reputation of Trust</a:t>
            </a:r>
            <a:endParaRPr lang="en-US" dirty="0"/>
          </a:p>
        </p:txBody>
      </p:sp>
      <p:sp>
        <p:nvSpPr>
          <p:cNvPr id="3" name="Content Placeholder 2"/>
          <p:cNvSpPr>
            <a:spLocks noGrp="1"/>
          </p:cNvSpPr>
          <p:nvPr>
            <p:ph idx="1"/>
          </p:nvPr>
        </p:nvSpPr>
        <p:spPr>
          <a:xfrm>
            <a:off x="457200" y="1951037"/>
            <a:ext cx="8229600" cy="3916363"/>
          </a:xfrm>
        </p:spPr>
        <p:txBody>
          <a:bodyPr>
            <a:normAutofit/>
          </a:bodyPr>
          <a:lstStyle/>
          <a:p>
            <a:r>
              <a:rPr lang="en-US" dirty="0"/>
              <a:t>Help others and recognize the </a:t>
            </a:r>
            <a:r>
              <a:rPr lang="en-US" dirty="0" smtClean="0"/>
              <a:t>obligation</a:t>
            </a:r>
            <a:r>
              <a:rPr lang="en-US" dirty="0"/>
              <a:t> we have to pay rent for the space we take </a:t>
            </a:r>
            <a:r>
              <a:rPr lang="en-US" dirty="0" smtClean="0"/>
              <a:t>up</a:t>
            </a:r>
          </a:p>
          <a:p>
            <a:r>
              <a:rPr lang="en-US" dirty="0" smtClean="0"/>
              <a:t>Protect your reputation, it can only be built with time </a:t>
            </a:r>
          </a:p>
          <a:p>
            <a:r>
              <a:rPr lang="en-US" dirty="0" smtClean="0"/>
              <a:t>Reputation is </a:t>
            </a:r>
            <a:r>
              <a:rPr lang="en-US" dirty="0"/>
              <a:t>one of the most important qualities for you and your company</a:t>
            </a:r>
          </a:p>
        </p:txBody>
      </p:sp>
    </p:spTree>
    <p:extLst>
      <p:ext uri="{BB962C8B-B14F-4D97-AF65-F5344CB8AC3E}">
        <p14:creationId xmlns:p14="http://schemas.microsoft.com/office/powerpoint/2010/main" val="2821692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038601"/>
          </a:xfrm>
        </p:spPr>
        <p:txBody>
          <a:bodyPr>
            <a:normAutofit fontScale="85000" lnSpcReduction="10000"/>
          </a:bodyPr>
          <a:lstStyle/>
          <a:p>
            <a:r>
              <a:rPr lang="en-US" dirty="0" smtClean="0"/>
              <a:t>Our business provides unlimited </a:t>
            </a:r>
            <a:r>
              <a:rPr lang="en-US" dirty="0"/>
              <a:t>opportunities to </a:t>
            </a:r>
            <a:r>
              <a:rPr lang="en-US" dirty="0" smtClean="0"/>
              <a:t>grow personally </a:t>
            </a:r>
            <a:r>
              <a:rPr lang="en-US" dirty="0"/>
              <a:t>and </a:t>
            </a:r>
            <a:r>
              <a:rPr lang="en-US" dirty="0" smtClean="0"/>
              <a:t>professionally, and philosophically</a:t>
            </a:r>
            <a:endParaRPr lang="en-US" dirty="0"/>
          </a:p>
          <a:p>
            <a:r>
              <a:rPr lang="en-US" dirty="0" smtClean="0"/>
              <a:t>Ebby “leaned in” long before Sheryl Sandberg coined the phrase</a:t>
            </a:r>
          </a:p>
          <a:p>
            <a:r>
              <a:rPr lang="en-US" dirty="0" smtClean="0"/>
              <a:t>Many good points in her book and her renowned </a:t>
            </a:r>
            <a:r>
              <a:rPr lang="en-US" dirty="0" err="1" smtClean="0"/>
              <a:t>TEDTalk</a:t>
            </a:r>
            <a:r>
              <a:rPr lang="en-US" dirty="0" smtClean="0"/>
              <a:t> </a:t>
            </a:r>
          </a:p>
          <a:p>
            <a:pPr marL="457200" lvl="1" indent="0">
              <a:buNone/>
            </a:pPr>
            <a:r>
              <a:rPr lang="en-US" dirty="0" smtClean="0"/>
              <a:t>“Sit at the table, seek challenges, take risks and pursue your goals with gusto!”</a:t>
            </a:r>
            <a:endParaRPr lang="en-US" dirty="0"/>
          </a:p>
          <a:p>
            <a:r>
              <a:rPr lang="en-US" dirty="0"/>
              <a:t>Ebby says </a:t>
            </a:r>
            <a:r>
              <a:rPr lang="en-US" dirty="0" smtClean="0"/>
              <a:t>“I acted </a:t>
            </a:r>
            <a:r>
              <a:rPr lang="en-US" dirty="0"/>
              <a:t>like a lady and conducted business like a gentleman.”</a:t>
            </a:r>
          </a:p>
          <a:p>
            <a:endParaRPr lang="en-US" dirty="0"/>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57200"/>
            <a:ext cx="8229600" cy="12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1611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idx="1"/>
          </p:nvPr>
        </p:nvSpPr>
        <p:spPr/>
        <p:txBody>
          <a:bodyPr/>
          <a:lstStyle/>
          <a:p>
            <a:pPr marL="0" indent="0" algn="ctr">
              <a:buNone/>
            </a:pPr>
            <a:r>
              <a:rPr lang="en-US" dirty="0" smtClean="0"/>
              <a:t>“ Ebby Halliday personifies the kind of leader who leads with her heart, her entrepreneurial  business sense and her unflagging energy to make her dreams for herself, her company, and her community come true.”</a:t>
            </a:r>
          </a:p>
          <a:p>
            <a:pPr marL="0" indent="0" algn="ctr">
              <a:buNone/>
            </a:pPr>
            <a:r>
              <a:rPr lang="en-US" dirty="0" smtClean="0"/>
              <a:t>		— Roger </a:t>
            </a:r>
            <a:r>
              <a:rPr lang="en-US" dirty="0" err="1" smtClean="0"/>
              <a:t>Staubach</a:t>
            </a:r>
            <a:r>
              <a:rPr lang="en-US" dirty="0" smtClean="0"/>
              <a:t>   </a:t>
            </a:r>
            <a:endParaRPr lang="en-US" dirty="0"/>
          </a:p>
        </p:txBody>
      </p:sp>
    </p:spTree>
    <p:extLst>
      <p:ext uri="{BB962C8B-B14F-4D97-AF65-F5344CB8AC3E}">
        <p14:creationId xmlns:p14="http://schemas.microsoft.com/office/powerpoint/2010/main" val="3974992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UP. SUIT UP.</a:t>
            </a:r>
            <a:endParaRPr lang="en-US" dirty="0"/>
          </a:p>
        </p:txBody>
      </p:sp>
      <p:sp>
        <p:nvSpPr>
          <p:cNvPr id="3" name="Content Placeholder 2"/>
          <p:cNvSpPr>
            <a:spLocks noGrp="1"/>
          </p:cNvSpPr>
          <p:nvPr>
            <p:ph idx="1"/>
          </p:nvPr>
        </p:nvSpPr>
        <p:spPr/>
        <p:txBody>
          <a:bodyPr>
            <a:normAutofit/>
          </a:bodyPr>
          <a:lstStyle/>
          <a:p>
            <a:r>
              <a:rPr lang="en-US" dirty="0" smtClean="0"/>
              <a:t>The First step is to get up!</a:t>
            </a:r>
          </a:p>
          <a:p>
            <a:r>
              <a:rPr lang="en-US" dirty="0" smtClean="0"/>
              <a:t>Get out of bed, and get going</a:t>
            </a:r>
          </a:p>
          <a:p>
            <a:r>
              <a:rPr lang="en-US" dirty="0" smtClean="0"/>
              <a:t>Wake up with intent</a:t>
            </a:r>
          </a:p>
          <a:p>
            <a:r>
              <a:rPr lang="en-US" dirty="0" smtClean="0"/>
              <a:t>You can decide what kind of day it will be</a:t>
            </a:r>
          </a:p>
          <a:p>
            <a:endParaRPr lang="en-US" dirty="0"/>
          </a:p>
        </p:txBody>
      </p:sp>
    </p:spTree>
    <p:extLst>
      <p:ext uri="{BB962C8B-B14F-4D97-AF65-F5344CB8AC3E}">
        <p14:creationId xmlns:p14="http://schemas.microsoft.com/office/powerpoint/2010/main" val="13498368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 UP</a:t>
            </a:r>
            <a:endParaRPr lang="en-US" dirty="0"/>
          </a:p>
        </p:txBody>
      </p:sp>
      <p:sp>
        <p:nvSpPr>
          <p:cNvPr id="3" name="Content Placeholder 2"/>
          <p:cNvSpPr>
            <a:spLocks noGrp="1"/>
          </p:cNvSpPr>
          <p:nvPr>
            <p:ph idx="1"/>
          </p:nvPr>
        </p:nvSpPr>
        <p:spPr>
          <a:xfrm>
            <a:off x="457200" y="1143000"/>
            <a:ext cx="8229600" cy="5334000"/>
          </a:xfrm>
        </p:spPr>
        <p:txBody>
          <a:bodyPr>
            <a:normAutofit fontScale="92500" lnSpcReduction="20000"/>
          </a:bodyPr>
          <a:lstStyle/>
          <a:p>
            <a:r>
              <a:rPr lang="en-US" dirty="0" smtClean="0"/>
              <a:t>Be fully present; not just in body but in mind, too</a:t>
            </a:r>
          </a:p>
          <a:p>
            <a:r>
              <a:rPr lang="en-US" dirty="0" smtClean="0"/>
              <a:t>Doug Conant, former CEO of Campbell Soup says</a:t>
            </a:r>
          </a:p>
          <a:p>
            <a:pPr lvl="1"/>
            <a:r>
              <a:rPr lang="en-US" dirty="0" smtClean="0"/>
              <a:t>How can I help?</a:t>
            </a:r>
          </a:p>
          <a:p>
            <a:pPr lvl="1"/>
            <a:r>
              <a:rPr lang="en-US" dirty="0" smtClean="0"/>
              <a:t>Listen and frame the issue</a:t>
            </a:r>
          </a:p>
          <a:p>
            <a:pPr lvl="1"/>
            <a:r>
              <a:rPr lang="en-US" dirty="0" smtClean="0"/>
              <a:t>Then move it forward</a:t>
            </a:r>
          </a:p>
          <a:p>
            <a:r>
              <a:rPr lang="en-US" dirty="0" smtClean="0"/>
              <a:t>You </a:t>
            </a:r>
            <a:r>
              <a:rPr lang="en-US" dirty="0"/>
              <a:t>don’t have to like everyone to work with them or respect </a:t>
            </a:r>
            <a:r>
              <a:rPr lang="en-US" dirty="0" smtClean="0"/>
              <a:t>them</a:t>
            </a:r>
          </a:p>
          <a:p>
            <a:r>
              <a:rPr lang="en-US" dirty="0" smtClean="0"/>
              <a:t>Look for Touch Points</a:t>
            </a:r>
          </a:p>
          <a:p>
            <a:pPr lvl="1"/>
            <a:r>
              <a:rPr lang="en-US" dirty="0" smtClean="0"/>
              <a:t>Sharing </a:t>
            </a:r>
            <a:r>
              <a:rPr lang="en-US" dirty="0"/>
              <a:t>and connecting with people	</a:t>
            </a:r>
          </a:p>
          <a:p>
            <a:pPr lvl="3"/>
            <a:r>
              <a:rPr lang="en-US" dirty="0"/>
              <a:t>Birthday </a:t>
            </a:r>
            <a:r>
              <a:rPr lang="en-US" dirty="0" smtClean="0"/>
              <a:t>Calls</a:t>
            </a:r>
            <a:endParaRPr lang="en-US" dirty="0"/>
          </a:p>
          <a:p>
            <a:pPr lvl="3"/>
            <a:r>
              <a:rPr lang="en-US" dirty="0" smtClean="0"/>
              <a:t>Dog Cards</a:t>
            </a:r>
          </a:p>
          <a:p>
            <a:pPr lvl="3"/>
            <a:r>
              <a:rPr lang="en-US" dirty="0" smtClean="0"/>
              <a:t>Anniversary Cards (Personal &amp; Business)</a:t>
            </a:r>
          </a:p>
          <a:p>
            <a:pPr lvl="3"/>
            <a:r>
              <a:rPr lang="en-US" dirty="0" smtClean="0"/>
              <a:t>Congratulations on Achievements (Personal &amp; Business)</a:t>
            </a:r>
            <a:endParaRPr lang="en-US" dirty="0"/>
          </a:p>
          <a:p>
            <a:endParaRPr lang="en-US" dirty="0"/>
          </a:p>
          <a:p>
            <a:endParaRPr lang="en-US" dirty="0"/>
          </a:p>
        </p:txBody>
      </p:sp>
    </p:spTree>
    <p:extLst>
      <p:ext uri="{BB962C8B-B14F-4D97-AF65-F5344CB8AC3E}">
        <p14:creationId xmlns:p14="http://schemas.microsoft.com/office/powerpoint/2010/main" val="3845850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
            </a:r>
            <a:br>
              <a:rPr lang="en-US" dirty="0" smtClean="0"/>
            </a:br>
            <a:r>
              <a:rPr lang="en-US" dirty="0" smtClean="0"/>
              <a:t>	“Winning </a:t>
            </a:r>
            <a:r>
              <a:rPr lang="en-US" dirty="0"/>
              <a:t>is not a sometime thing, it is an all the time thing. You don’t do things right once in a while…you do them </a:t>
            </a:r>
            <a:r>
              <a:rPr lang="en-US" dirty="0" smtClean="0"/>
              <a:t>right </a:t>
            </a:r>
            <a:r>
              <a:rPr lang="en-US" dirty="0"/>
              <a:t>all the time</a:t>
            </a:r>
            <a:r>
              <a:rPr lang="en-US" dirty="0" smtClean="0"/>
              <a:t>.”</a:t>
            </a:r>
          </a:p>
          <a:p>
            <a:pPr marL="0" indent="0">
              <a:buNone/>
            </a:pPr>
            <a:r>
              <a:rPr lang="en-US" dirty="0"/>
              <a:t>	</a:t>
            </a:r>
            <a:r>
              <a:rPr lang="en-US" dirty="0" smtClean="0"/>
              <a:t>		~ Vince Lombardi</a:t>
            </a:r>
          </a:p>
        </p:txBody>
      </p:sp>
    </p:spTree>
    <p:extLst>
      <p:ext uri="{BB962C8B-B14F-4D97-AF65-F5344CB8AC3E}">
        <p14:creationId xmlns:p14="http://schemas.microsoft.com/office/powerpoint/2010/main" val="1663850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dirty="0" smtClean="0"/>
              <a:t/>
            </a:r>
            <a:br>
              <a:rPr lang="en-US" dirty="0" smtClean="0"/>
            </a:br>
            <a:r>
              <a:rPr lang="en-US" dirty="0"/>
              <a:t/>
            </a:r>
            <a:br>
              <a:rPr lang="en-US" dirty="0"/>
            </a:br>
            <a:r>
              <a:rPr lang="en-US" dirty="0" err="1" smtClean="0"/>
              <a:t>Ebby’s</a:t>
            </a:r>
            <a:r>
              <a:rPr lang="en-US" dirty="0" smtClean="0"/>
              <a:t> </a:t>
            </a:r>
            <a:r>
              <a:rPr lang="en-US" dirty="0"/>
              <a:t>Recipe for a Meaningful </a:t>
            </a:r>
            <a:r>
              <a:rPr lang="en-US" dirty="0" smtClean="0"/>
              <a:t>Life </a:t>
            </a:r>
            <a:r>
              <a:rPr lang="en-US" sz="3100" dirty="0" smtClean="0"/>
              <a:t>excerpted </a:t>
            </a:r>
            <a:r>
              <a:rPr lang="en-US" sz="3100" dirty="0"/>
              <a:t>from her </a:t>
            </a:r>
            <a:r>
              <a:rPr lang="en-US" sz="3100" dirty="0" smtClean="0"/>
              <a:t>book</a:t>
            </a:r>
            <a:r>
              <a:rPr lang="en-US" dirty="0"/>
              <a:t/>
            </a:r>
            <a:br>
              <a:rPr lang="en-US" dirty="0"/>
            </a:br>
            <a:endParaRPr lang="en-US" dirty="0"/>
          </a:p>
        </p:txBody>
      </p:sp>
      <p:sp>
        <p:nvSpPr>
          <p:cNvPr id="3" name="Content Placeholder 2"/>
          <p:cNvSpPr>
            <a:spLocks noGrp="1"/>
          </p:cNvSpPr>
          <p:nvPr>
            <p:ph idx="1"/>
          </p:nvPr>
        </p:nvSpPr>
        <p:spPr>
          <a:xfrm>
            <a:off x="457200" y="2103437"/>
            <a:ext cx="8229600" cy="4525963"/>
          </a:xfrm>
        </p:spPr>
        <p:txBody>
          <a:bodyPr>
            <a:normAutofit/>
          </a:bodyPr>
          <a:lstStyle/>
          <a:p>
            <a:r>
              <a:rPr lang="en-US" dirty="0" smtClean="0"/>
              <a:t>Maintain your health</a:t>
            </a:r>
          </a:p>
          <a:p>
            <a:r>
              <a:rPr lang="en-US" dirty="0" smtClean="0"/>
              <a:t>Keep learning</a:t>
            </a:r>
          </a:p>
          <a:p>
            <a:r>
              <a:rPr lang="en-US" dirty="0" smtClean="0"/>
              <a:t>Choose a career wisely</a:t>
            </a:r>
          </a:p>
          <a:p>
            <a:r>
              <a:rPr lang="en-US" dirty="0" smtClean="0"/>
              <a:t>Learn to communicate</a:t>
            </a:r>
          </a:p>
          <a:p>
            <a:r>
              <a:rPr lang="en-US" dirty="0" smtClean="0"/>
              <a:t>Build your self-confidence</a:t>
            </a:r>
          </a:p>
          <a:p>
            <a:pPr marL="0" indent="0">
              <a:buNone/>
            </a:pPr>
            <a:endParaRPr lang="en-US" dirty="0"/>
          </a:p>
        </p:txBody>
      </p:sp>
    </p:spTree>
    <p:extLst>
      <p:ext uri="{BB962C8B-B14F-4D97-AF65-F5344CB8AC3E}">
        <p14:creationId xmlns:p14="http://schemas.microsoft.com/office/powerpoint/2010/main" val="2870854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516563"/>
          </a:xfrm>
        </p:spPr>
        <p:txBody>
          <a:bodyPr/>
          <a:lstStyle/>
          <a:p>
            <a:r>
              <a:rPr lang="en-US" dirty="0"/>
              <a:t>Create good business habits</a:t>
            </a:r>
          </a:p>
          <a:p>
            <a:r>
              <a:rPr lang="en-US" dirty="0" smtClean="0"/>
              <a:t>Observe company policies</a:t>
            </a:r>
          </a:p>
          <a:p>
            <a:r>
              <a:rPr lang="en-US" dirty="0" smtClean="0"/>
              <a:t>Express gratitude by thanking people</a:t>
            </a:r>
          </a:p>
          <a:p>
            <a:r>
              <a:rPr lang="en-US" dirty="0" smtClean="0"/>
              <a:t>Contribute to your community</a:t>
            </a:r>
          </a:p>
          <a:p>
            <a:r>
              <a:rPr lang="en-US" dirty="0" smtClean="0"/>
              <a:t>Choose your partner carefully</a:t>
            </a:r>
          </a:p>
          <a:p>
            <a:r>
              <a:rPr lang="en-US" dirty="0" smtClean="0"/>
              <a:t>Be kind</a:t>
            </a:r>
          </a:p>
          <a:p>
            <a:r>
              <a:rPr lang="en-US" dirty="0" smtClean="0"/>
              <a:t>Do something for someone every day</a:t>
            </a:r>
            <a:endParaRPr lang="en-US" dirty="0"/>
          </a:p>
        </p:txBody>
      </p:sp>
      <p:sp>
        <p:nvSpPr>
          <p:cNvPr id="5" name="Title 1"/>
          <p:cNvSpPr>
            <a:spLocks noGrp="1"/>
          </p:cNvSpPr>
          <p:nvPr>
            <p:ph type="title"/>
          </p:nvPr>
        </p:nvSpPr>
        <p:spPr>
          <a:xfrm>
            <a:off x="609600" y="457200"/>
            <a:ext cx="8229600" cy="1143000"/>
          </a:xfrm>
        </p:spPr>
        <p:txBody>
          <a:bodyPr>
            <a:normAutofit fontScale="90000"/>
          </a:bodyPr>
          <a:lstStyle/>
          <a:p>
            <a:r>
              <a:rPr lang="en-US" dirty="0" smtClean="0"/>
              <a:t/>
            </a:r>
            <a:br>
              <a:rPr lang="en-US" dirty="0" smtClean="0"/>
            </a:br>
            <a:r>
              <a:rPr lang="en-US" dirty="0" smtClean="0"/>
              <a:t>Recipe </a:t>
            </a:r>
            <a:r>
              <a:rPr lang="en-US" dirty="0"/>
              <a:t>for a Meaningful </a:t>
            </a:r>
            <a:r>
              <a:rPr lang="en-US" dirty="0" smtClean="0"/>
              <a:t>Life</a:t>
            </a:r>
            <a:r>
              <a:rPr lang="en-US" dirty="0"/>
              <a:t/>
            </a:r>
            <a:br>
              <a:rPr lang="en-US" dirty="0"/>
            </a:br>
            <a:endParaRPr lang="en-US" dirty="0"/>
          </a:p>
        </p:txBody>
      </p:sp>
    </p:spTree>
    <p:extLst>
      <p:ext uri="{BB962C8B-B14F-4D97-AF65-F5344CB8AC3E}">
        <p14:creationId xmlns:p14="http://schemas.microsoft.com/office/powerpoint/2010/main" val="4221015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
            </a:r>
            <a:br>
              <a:rPr lang="en-US" dirty="0" smtClean="0"/>
            </a:br>
            <a:r>
              <a:rPr lang="en-US" dirty="0" smtClean="0"/>
              <a:t>Life </a:t>
            </a:r>
            <a:r>
              <a:rPr lang="en-US" dirty="0"/>
              <a:t>and </a:t>
            </a:r>
            <a:r>
              <a:rPr lang="en-US" dirty="0" smtClean="0"/>
              <a:t>Business</a:t>
            </a:r>
            <a:endParaRPr lang="en-US" dirty="0"/>
          </a:p>
        </p:txBody>
      </p:sp>
      <p:sp>
        <p:nvSpPr>
          <p:cNvPr id="3" name="Content Placeholder 2"/>
          <p:cNvSpPr>
            <a:spLocks noGrp="1"/>
          </p:cNvSpPr>
          <p:nvPr>
            <p:ph idx="1"/>
          </p:nvPr>
        </p:nvSpPr>
        <p:spPr>
          <a:xfrm>
            <a:off x="457200" y="1219200"/>
            <a:ext cx="8229600" cy="5105400"/>
          </a:xfrm>
        </p:spPr>
        <p:txBody>
          <a:bodyPr>
            <a:normAutofit/>
          </a:bodyPr>
          <a:lstStyle/>
          <a:p>
            <a:r>
              <a:rPr lang="en-US" dirty="0" smtClean="0"/>
              <a:t>If </a:t>
            </a:r>
            <a:r>
              <a:rPr lang="en-US" dirty="0"/>
              <a:t>people like you and trust you they will do business with </a:t>
            </a:r>
            <a:r>
              <a:rPr lang="en-US" dirty="0" smtClean="0"/>
              <a:t>you</a:t>
            </a:r>
          </a:p>
          <a:p>
            <a:r>
              <a:rPr lang="en-US" dirty="0" smtClean="0"/>
              <a:t>Have a strict code of ethics both personally and professionally</a:t>
            </a:r>
          </a:p>
          <a:p>
            <a:r>
              <a:rPr lang="en-US" dirty="0" smtClean="0"/>
              <a:t>Stand behind your commitments and promises </a:t>
            </a:r>
          </a:p>
          <a:p>
            <a:r>
              <a:rPr lang="en-US" dirty="0" smtClean="0"/>
              <a:t>Keep learning</a:t>
            </a:r>
          </a:p>
          <a:p>
            <a:pPr marL="0" indent="0">
              <a:buNone/>
            </a:pPr>
            <a:endParaRPr lang="en-US" dirty="0"/>
          </a:p>
        </p:txBody>
      </p:sp>
    </p:spTree>
    <p:extLst>
      <p:ext uri="{BB962C8B-B14F-4D97-AF65-F5344CB8AC3E}">
        <p14:creationId xmlns:p14="http://schemas.microsoft.com/office/powerpoint/2010/main" val="1638288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Life </a:t>
            </a:r>
            <a:r>
              <a:rPr lang="en-US" dirty="0"/>
              <a:t>and Business</a:t>
            </a:r>
          </a:p>
        </p:txBody>
      </p:sp>
      <p:sp>
        <p:nvSpPr>
          <p:cNvPr id="3" name="Content Placeholder 2"/>
          <p:cNvSpPr>
            <a:spLocks noGrp="1"/>
          </p:cNvSpPr>
          <p:nvPr>
            <p:ph idx="1"/>
          </p:nvPr>
        </p:nvSpPr>
        <p:spPr/>
        <p:txBody>
          <a:bodyPr/>
          <a:lstStyle/>
          <a:p>
            <a:r>
              <a:rPr lang="en-US" dirty="0" smtClean="0"/>
              <a:t>Keep up with changes</a:t>
            </a:r>
          </a:p>
          <a:p>
            <a:pPr lvl="1"/>
            <a:r>
              <a:rPr lang="en-US" dirty="0" smtClean="0"/>
              <a:t>Laws change</a:t>
            </a:r>
          </a:p>
          <a:p>
            <a:pPr lvl="1"/>
            <a:r>
              <a:rPr lang="en-US" dirty="0" smtClean="0"/>
              <a:t>People change</a:t>
            </a:r>
          </a:p>
          <a:p>
            <a:pPr lvl="1"/>
            <a:r>
              <a:rPr lang="en-US" dirty="0" smtClean="0"/>
              <a:t>Market changes</a:t>
            </a:r>
          </a:p>
          <a:p>
            <a:pPr lvl="1"/>
            <a:endParaRPr lang="en-US" dirty="0"/>
          </a:p>
          <a:p>
            <a:r>
              <a:rPr lang="en-US" dirty="0" smtClean="0"/>
              <a:t>Think how the Internet has changed Us and the World!</a:t>
            </a:r>
            <a:endParaRPr lang="en-US" dirty="0"/>
          </a:p>
        </p:txBody>
      </p:sp>
    </p:spTree>
    <p:extLst>
      <p:ext uri="{BB962C8B-B14F-4D97-AF65-F5344CB8AC3E}">
        <p14:creationId xmlns:p14="http://schemas.microsoft.com/office/powerpoint/2010/main" val="1252252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buNone/>
            </a:pPr>
            <a:endParaRPr lang="en-US" dirty="0" smtClean="0"/>
          </a:p>
          <a:p>
            <a:pPr marL="0" indent="0">
              <a:buNone/>
            </a:pPr>
            <a:r>
              <a:rPr lang="en-US" dirty="0"/>
              <a:t>	</a:t>
            </a:r>
            <a:r>
              <a:rPr lang="en-US" sz="4000" dirty="0" smtClean="0"/>
              <a:t>Remember…</a:t>
            </a:r>
          </a:p>
          <a:p>
            <a:pPr marL="0" indent="0">
              <a:buNone/>
            </a:pPr>
            <a:r>
              <a:rPr lang="en-US" sz="4000" dirty="0"/>
              <a:t>	</a:t>
            </a:r>
            <a:r>
              <a:rPr lang="en-US" sz="4000" dirty="0" smtClean="0"/>
              <a:t>	</a:t>
            </a:r>
            <a:r>
              <a:rPr lang="en-US" dirty="0" smtClean="0"/>
              <a:t>Get Up! </a:t>
            </a:r>
          </a:p>
          <a:p>
            <a:pPr marL="0" indent="0">
              <a:buNone/>
            </a:pPr>
            <a:r>
              <a:rPr lang="en-US" dirty="0"/>
              <a:t>	</a:t>
            </a:r>
            <a:r>
              <a:rPr lang="en-US" dirty="0" smtClean="0"/>
              <a:t>		Suit Up!</a:t>
            </a:r>
          </a:p>
          <a:p>
            <a:pPr marL="0" indent="0">
              <a:buNone/>
            </a:pPr>
            <a:r>
              <a:rPr lang="en-US" dirty="0"/>
              <a:t>	</a:t>
            </a:r>
            <a:r>
              <a:rPr lang="en-US" dirty="0" smtClean="0"/>
              <a:t>			 Show up!</a:t>
            </a:r>
          </a:p>
          <a:p>
            <a:pPr marL="0" indent="0">
              <a:buNone/>
            </a:pPr>
            <a:endParaRPr lang="en-US" dirty="0" smtClean="0"/>
          </a:p>
          <a:p>
            <a:pPr marL="0" indent="0" algn="ctr">
              <a:buNone/>
            </a:pPr>
            <a:r>
              <a:rPr lang="en-US" dirty="0" smtClean="0"/>
              <a:t>And …</a:t>
            </a:r>
            <a:endParaRPr lang="en-US" dirty="0"/>
          </a:p>
        </p:txBody>
      </p:sp>
    </p:spTree>
    <p:extLst>
      <p:ext uri="{BB962C8B-B14F-4D97-AF65-F5344CB8AC3E}">
        <p14:creationId xmlns:p14="http://schemas.microsoft.com/office/powerpoint/2010/main" val="351991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645" y="1600200"/>
            <a:ext cx="8229600" cy="4525963"/>
          </a:xfrm>
        </p:spPr>
        <p:txBody>
          <a:bodyPr/>
          <a:lstStyle/>
          <a:p>
            <a:pPr marL="0" indent="0">
              <a:buNone/>
            </a:pPr>
            <a:endParaRPr lang="en-US" sz="3600" dirty="0" smtClean="0"/>
          </a:p>
          <a:p>
            <a:pPr marL="0" indent="0">
              <a:buNone/>
            </a:pPr>
            <a:r>
              <a:rPr lang="en-US" sz="3600" dirty="0" smtClean="0"/>
              <a:t>Be fearless!</a:t>
            </a:r>
            <a:endParaRPr lang="en-US" sz="3600" dirty="0"/>
          </a:p>
          <a:p>
            <a:pPr marL="0" indent="0">
              <a:buNone/>
            </a:pPr>
            <a:endParaRPr lang="en-US" sz="3600" dirty="0" smtClean="0"/>
          </a:p>
          <a:p>
            <a:pPr marL="0" indent="0">
              <a:buNone/>
            </a:pPr>
            <a:r>
              <a:rPr lang="en-US" sz="3600" dirty="0" smtClean="0"/>
              <a:t>Thank </a:t>
            </a:r>
            <a:r>
              <a:rPr lang="en-US" sz="3600" dirty="0"/>
              <a:t>you!</a:t>
            </a:r>
          </a:p>
          <a:p>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8793" y="1192178"/>
            <a:ext cx="5784207" cy="4218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09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7540</TotalTime>
  <Words>511</Words>
  <Application>Microsoft Office PowerPoint</Application>
  <PresentationFormat>On-screen Show (4:3)</PresentationFormat>
  <Paragraphs>121</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 Ebby Halliday, REALTORS </vt:lpstr>
      <vt:lpstr>Dallas Business Journal</vt:lpstr>
      <vt:lpstr>PowerPoint Presentation</vt:lpstr>
      <vt:lpstr>PowerPoint Presentation</vt:lpstr>
      <vt:lpstr>LOOKING OVER THE GARDEN FENCE</vt:lpstr>
      <vt:lpstr>Built on a Foundation of Service &amp; Strong Reputation of Trust  </vt:lpstr>
      <vt:lpstr>Built on a Foundation of Service &amp; Strong Reputation of Trust</vt:lpstr>
      <vt:lpstr>PowerPoint Presentation</vt:lpstr>
      <vt:lpstr>LEADERSHIP</vt:lpstr>
      <vt:lpstr>GET UP. SUIT UP.</vt:lpstr>
      <vt:lpstr>SHOW UP</vt:lpstr>
      <vt:lpstr>PowerPoint Presentation</vt:lpstr>
      <vt:lpstr>  Ebby’s Recipe for a Meaningful Life excerpted from her book </vt:lpstr>
      <vt:lpstr> Recipe for a Meaningful Life </vt:lpstr>
      <vt:lpstr> Life and Business</vt:lpstr>
      <vt:lpstr>Life and Business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Up, Suit Up, Show Up</dc:title>
  <dc:creator>Randall Graham</dc:creator>
  <cp:lastModifiedBy>Angella Kim</cp:lastModifiedBy>
  <cp:revision>55</cp:revision>
  <cp:lastPrinted>2013-04-03T14:56:23Z</cp:lastPrinted>
  <dcterms:created xsi:type="dcterms:W3CDTF">2013-03-18T14:10:09Z</dcterms:created>
  <dcterms:modified xsi:type="dcterms:W3CDTF">2013-09-24T01:50:47Z</dcterms:modified>
</cp:coreProperties>
</file>