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306" r:id="rId3"/>
    <p:sldId id="312" r:id="rId4"/>
    <p:sldId id="301" r:id="rId5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71707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20" autoAdjust="0"/>
  </p:normalViewPr>
  <p:slideViewPr>
    <p:cSldViewPr>
      <p:cViewPr>
        <p:scale>
          <a:sx n="70" d="100"/>
          <a:sy n="70" d="100"/>
        </p:scale>
        <p:origin x="-1164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D0221E3-60D0-4029-9894-35E5A5B5D0FB}" type="datetimeFigureOut">
              <a:rPr lang="en-US" smtClean="0"/>
              <a:pPr/>
              <a:t>9/23/2013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01EC0A9-AFB2-45C4-86A7-895ED9CF40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8421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rc_PPT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83634" y="2146274"/>
            <a:ext cx="8960366" cy="47069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7428457" cy="2768031"/>
          </a:xfrm>
        </p:spPr>
        <p:txBody>
          <a:bodyPr lIns="365760" tIns="347472" rIns="0" bIns="0" anchor="t" anchorCtr="0">
            <a:noAutofit/>
          </a:bodyPr>
          <a:lstStyle>
            <a:lvl1pPr algn="l">
              <a:defRPr sz="3200" b="1" i="0">
                <a:latin typeface="Helvetica"/>
                <a:cs typeface="Helvetic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-1" y="2768030"/>
            <a:ext cx="7428457" cy="1752600"/>
          </a:xfrm>
        </p:spPr>
        <p:txBody>
          <a:bodyPr lIns="365760" tIns="0" rIns="0" bIns="0">
            <a:norm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rgbClr val="717073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9840" y="6161796"/>
            <a:ext cx="505560" cy="347472"/>
          </a:xfrm>
        </p:spPr>
        <p:txBody>
          <a:bodyPr lIns="0" tIns="0" rIns="0" bIns="0" anchor="b"/>
          <a:lstStyle>
            <a:lvl1pPr>
              <a:defRPr sz="700" b="0" i="0">
                <a:solidFill>
                  <a:schemeClr val="accent1"/>
                </a:solidFill>
                <a:latin typeface="Helvetica"/>
                <a:cs typeface="Helvetica"/>
              </a:defRPr>
            </a:lvl1pPr>
          </a:lstStyle>
          <a:p>
            <a:fld id="{4F8F6608-FFEA-40AD-8352-B5B7D7DB9DD3}" type="datetimeFigureOut">
              <a:rPr lang="en-US" smtClean="0"/>
              <a:pPr/>
              <a:t>9/23/2013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7950" y="6161796"/>
            <a:ext cx="3194050" cy="347472"/>
          </a:xfrm>
        </p:spPr>
        <p:txBody>
          <a:bodyPr lIns="0" tIns="0" rIns="0" bIns="0" anchor="b"/>
          <a:lstStyle>
            <a:lvl1pPr algn="l">
              <a:defRPr sz="700">
                <a:solidFill>
                  <a:srgbClr val="717073"/>
                </a:solidFill>
                <a:latin typeface="Helvetica"/>
                <a:cs typeface="Helvetica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3943" y="6161796"/>
            <a:ext cx="347472" cy="347472"/>
          </a:xfrm>
        </p:spPr>
        <p:txBody>
          <a:bodyPr lIns="0" tIns="0" rIns="0" bIns="0" anchor="b"/>
          <a:lstStyle>
            <a:lvl1pPr algn="ctr">
              <a:defRPr sz="800" b="1" i="0">
                <a:solidFill>
                  <a:schemeClr val="tx1"/>
                </a:solidFill>
                <a:latin typeface="Helvetica"/>
                <a:cs typeface="Helvetica"/>
              </a:defRPr>
            </a:lvl1pPr>
          </a:lstStyle>
          <a:p>
            <a:fld id="{AE78B2CE-3C31-4467-84E0-C5EBE2143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034835" y="6161796"/>
            <a:ext cx="1109165" cy="6962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Oncor_2color_RGB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41008" y="5724144"/>
            <a:ext cx="2602992" cy="1133856"/>
          </a:xfrm>
          <a:prstGeom prst="rect">
            <a:avLst/>
          </a:prstGeom>
        </p:spPr>
      </p:pic>
      <p:pic>
        <p:nvPicPr>
          <p:cNvPr id="11" name="Picture 10" descr="Arc_PPT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83634" y="2146274"/>
            <a:ext cx="8960366" cy="470693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034835" y="6161796"/>
            <a:ext cx="1109165" cy="6962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Oncor_2color_RGB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41008" y="5724144"/>
            <a:ext cx="2602992" cy="11338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6608-FFEA-40AD-8352-B5B7D7DB9DD3}" type="datetimeFigureOut">
              <a:rPr lang="en-US" smtClean="0"/>
              <a:pPr/>
              <a:t>9/23/2013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8B2CE-3C31-4467-84E0-C5EBE21436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ncor_Arcs_PPT_WG11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870988" y="4866048"/>
            <a:ext cx="4273011" cy="198716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" y="-1"/>
            <a:ext cx="8059256" cy="1408439"/>
          </a:xfrm>
          <a:prstGeom prst="rect">
            <a:avLst/>
          </a:prstGeom>
        </p:spPr>
        <p:txBody>
          <a:bodyPr vert="horz" lIns="182880" tIns="347472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" y="1408438"/>
            <a:ext cx="8059256" cy="4690286"/>
          </a:xfrm>
          <a:prstGeom prst="rect">
            <a:avLst/>
          </a:prstGeom>
        </p:spPr>
        <p:txBody>
          <a:bodyPr vert="horz" lIns="18288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9067" y="6340475"/>
            <a:ext cx="50292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accent1"/>
                </a:solidFill>
                <a:latin typeface="Helvetica"/>
                <a:cs typeface="Helvetica"/>
              </a:defRPr>
            </a:lvl1pPr>
          </a:lstStyle>
          <a:p>
            <a:fld id="{4F8F6608-FFEA-40AD-8352-B5B7D7DB9DD3}" type="datetimeFigureOut">
              <a:rPr lang="en-US" smtClean="0"/>
              <a:pPr/>
              <a:t>9/23/2013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87926" y="6340475"/>
            <a:ext cx="27432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rgbClr val="717073"/>
                </a:solidFill>
                <a:latin typeface="Helvetica"/>
                <a:cs typeface="Helvetica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472" y="6340475"/>
            <a:ext cx="36576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 b="1" i="0">
                <a:solidFill>
                  <a:schemeClr val="tx1"/>
                </a:solidFill>
                <a:latin typeface="Helvetica"/>
                <a:cs typeface="Helvetica"/>
              </a:defRPr>
            </a:lvl1pPr>
          </a:lstStyle>
          <a:p>
            <a:fld id="{AE78B2CE-3C31-4467-84E0-C5EBE21436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Oncor_2color_RGB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8059256" y="6098724"/>
            <a:ext cx="1084743" cy="754488"/>
          </a:xfrm>
          <a:prstGeom prst="rect">
            <a:avLst/>
          </a:prstGeom>
        </p:spPr>
      </p:pic>
      <p:pic>
        <p:nvPicPr>
          <p:cNvPr id="9" name="Picture 8" descr="Oncor_Arcs_PPT_WG11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870988" y="4866048"/>
            <a:ext cx="4273011" cy="1987164"/>
          </a:xfrm>
          <a:prstGeom prst="rect">
            <a:avLst/>
          </a:prstGeom>
        </p:spPr>
      </p:pic>
      <p:pic>
        <p:nvPicPr>
          <p:cNvPr id="10" name="Picture 9" descr="Oncor_2color_RGB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8059256" y="6098724"/>
            <a:ext cx="1084743" cy="7544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2200" b="1" kern="1200">
          <a:solidFill>
            <a:srgbClr val="717073"/>
          </a:solidFill>
          <a:latin typeface="Helvetica"/>
          <a:ea typeface="+mn-ea"/>
          <a:cs typeface="Helvetica"/>
        </a:defRPr>
      </a:lvl1pPr>
      <a:lvl2pPr marL="171450" indent="-171450" algn="l" defTabSz="457200" rtl="0" eaLnBrk="1" latinLnBrk="0" hangingPunct="1">
        <a:spcBef>
          <a:spcPct val="20000"/>
        </a:spcBef>
        <a:buClr>
          <a:schemeClr val="tx1"/>
        </a:buClr>
        <a:buFont typeface="Arial"/>
        <a:buChar char="•"/>
        <a:defRPr sz="2000" kern="1200">
          <a:solidFill>
            <a:srgbClr val="717073"/>
          </a:solidFill>
          <a:latin typeface="Helvetica"/>
          <a:ea typeface="+mn-ea"/>
          <a:cs typeface="Helvetica"/>
        </a:defRPr>
      </a:lvl2pPr>
      <a:lvl3pPr marL="341313" indent="-169863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1900" kern="1200">
          <a:solidFill>
            <a:srgbClr val="717073"/>
          </a:solidFill>
          <a:latin typeface="Helvetica"/>
          <a:ea typeface="+mn-ea"/>
          <a:cs typeface="Helvetica"/>
        </a:defRPr>
      </a:lvl3pPr>
      <a:lvl4pPr marL="512763" indent="-17145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717073"/>
          </a:solidFill>
          <a:latin typeface="Helvetica"/>
          <a:ea typeface="+mn-ea"/>
          <a:cs typeface="Helvetica"/>
        </a:defRPr>
      </a:lvl4pPr>
      <a:lvl5pPr marL="741363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rgbClr val="717073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-1"/>
            <a:ext cx="8839200" cy="2768031"/>
          </a:xfrm>
        </p:spPr>
        <p:txBody>
          <a:bodyPr/>
          <a:lstStyle/>
          <a:p>
            <a:r>
              <a:rPr lang="en-US" dirty="0" smtClean="0"/>
              <a:t>ADVANCING A BETTER ELECTRIC FUTURE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Jim Greer</a:t>
            </a:r>
          </a:p>
          <a:p>
            <a:r>
              <a:rPr lang="en-US" dirty="0" smtClean="0"/>
              <a:t>Chief Operating Officer</a:t>
            </a:r>
          </a:p>
          <a:p>
            <a:endParaRPr lang="en-US" dirty="0" smtClean="0"/>
          </a:p>
          <a:p>
            <a:r>
              <a:rPr lang="en-US" dirty="0" smtClean="0"/>
              <a:t>Electric Utility Cost Group</a:t>
            </a:r>
          </a:p>
          <a:p>
            <a:r>
              <a:rPr lang="en-US" dirty="0" smtClean="0"/>
              <a:t>September 23,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31775" y="990600"/>
            <a:ext cx="4416425" cy="1687513"/>
            <a:chOff x="231775" y="1446213"/>
            <a:chExt cx="4416425" cy="1687512"/>
          </a:xfrm>
        </p:grpSpPr>
        <p:pic>
          <p:nvPicPr>
            <p:cNvPr id="5" name="Picture 19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1775" y="1446213"/>
              <a:ext cx="2070100" cy="1687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2212975" y="1446214"/>
              <a:ext cx="2435225" cy="150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Maximize resources to deliver </a:t>
              </a:r>
              <a:r>
                <a:rPr lang="en-US" sz="200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higher quality, reliable </a:t>
              </a: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power in cost-effective ways</a:t>
              </a:r>
              <a:endParaRPr lang="en-US" sz="2000" dirty="0">
                <a:solidFill>
                  <a:srgbClr val="000000"/>
                </a:solidFill>
                <a:latin typeface="Helvetica"/>
                <a:ea typeface="Arial" pitchFamily="-106" charset="0"/>
                <a:cs typeface="Helvetica"/>
              </a:endParaRPr>
            </a:p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endParaRPr lang="en-US" sz="2000" dirty="0">
                <a:solidFill>
                  <a:srgbClr val="730027"/>
                </a:solidFill>
                <a:latin typeface="Helvetica"/>
                <a:ea typeface="Arial" pitchFamily="-106" charset="0"/>
                <a:cs typeface="Helvetica"/>
              </a:endParaRPr>
            </a:p>
          </p:txBody>
        </p:sp>
      </p:grpSp>
      <p:sp>
        <p:nvSpPr>
          <p:cNvPr id="7" name="Title 19"/>
          <p:cNvSpPr>
            <a:spLocks noGrp="1"/>
          </p:cNvSpPr>
          <p:nvPr>
            <p:ph type="title"/>
          </p:nvPr>
        </p:nvSpPr>
        <p:spPr>
          <a:xfrm>
            <a:off x="228600" y="0"/>
            <a:ext cx="8653690" cy="98488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-106" charset="0"/>
                <a:ea typeface="Arial" pitchFamily="-106" charset="0"/>
                <a:cs typeface="Arial" pitchFamily="-106" charset="0"/>
              </a:rPr>
              <a:t>WHY DO WE NEED A SMARTER GRID?</a:t>
            </a:r>
          </a:p>
        </p:txBody>
      </p:sp>
      <p:grpSp>
        <p:nvGrpSpPr>
          <p:cNvPr id="8" name="Group 17"/>
          <p:cNvGrpSpPr>
            <a:grpSpLocks/>
          </p:cNvGrpSpPr>
          <p:nvPr/>
        </p:nvGrpSpPr>
        <p:grpSpPr bwMode="auto">
          <a:xfrm>
            <a:off x="4516438" y="3060700"/>
            <a:ext cx="4670425" cy="1395413"/>
            <a:chOff x="4516438" y="3516313"/>
            <a:chExt cx="4670425" cy="1395412"/>
          </a:xfrm>
        </p:grpSpPr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6357938" y="3735388"/>
              <a:ext cx="2828925" cy="958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r>
                <a:rPr lang="en-US" sz="2000" b="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Enable new consumer technologies such as plug-in electric vehicles</a:t>
              </a:r>
              <a:endParaRPr lang="en-US" sz="2000" b="0" dirty="0">
                <a:solidFill>
                  <a:srgbClr val="730027"/>
                </a:solidFill>
                <a:latin typeface="Helvetica"/>
                <a:ea typeface="Arial" pitchFamily="-106" charset="0"/>
                <a:cs typeface="Helvetica"/>
              </a:endParaRPr>
            </a:p>
          </p:txBody>
        </p:sp>
        <p:pic>
          <p:nvPicPr>
            <p:cNvPr id="10" name="Picture 24" descr="car[1]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16438" y="3516313"/>
              <a:ext cx="2076450" cy="1395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2301875" y="4673600"/>
            <a:ext cx="5400673" cy="1651000"/>
            <a:chOff x="2571750" y="5106988"/>
            <a:chExt cx="5400666" cy="1650999"/>
          </a:xfrm>
        </p:grpSpPr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232273" y="5157788"/>
              <a:ext cx="3740143" cy="1600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r>
                <a:rPr lang="en-US" sz="2000" b="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Provide consumers better </a:t>
              </a:r>
              <a:r>
                <a:rPr lang="en-US" sz="2000" b="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information and more tools </a:t>
              </a:r>
              <a:r>
                <a:rPr lang="en-US" sz="2000" b="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to enable them to be smarter about their energy use</a:t>
              </a:r>
            </a:p>
          </p:txBody>
        </p:sp>
        <p:pic>
          <p:nvPicPr>
            <p:cNvPr id="13" name="Picture 25" descr="Couple in grocery store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71750" y="5106988"/>
              <a:ext cx="1487488" cy="1493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15"/>
          <p:cNvGrpSpPr>
            <a:grpSpLocks/>
          </p:cNvGrpSpPr>
          <p:nvPr/>
        </p:nvGrpSpPr>
        <p:grpSpPr bwMode="auto">
          <a:xfrm>
            <a:off x="442913" y="2900363"/>
            <a:ext cx="4110037" cy="1716087"/>
            <a:chOff x="442913" y="3355975"/>
            <a:chExt cx="4110037" cy="1716088"/>
          </a:xfrm>
        </p:grpSpPr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2212975" y="3546475"/>
              <a:ext cx="2339975" cy="1335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Meeting </a:t>
              </a:r>
              <a:r>
                <a:rPr lang="en-US" sz="200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electric </a:t>
              </a: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needs </a:t>
              </a:r>
              <a:r>
                <a:rPr lang="en-US" sz="200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for </a:t>
              </a: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our </a:t>
              </a:r>
              <a:r>
                <a:rPr lang="en-US" sz="200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growing </a:t>
              </a: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population and industry</a:t>
              </a:r>
              <a:endParaRPr lang="en-US" sz="2000" dirty="0">
                <a:solidFill>
                  <a:srgbClr val="000000"/>
                </a:solidFill>
                <a:latin typeface="Helvetica"/>
                <a:ea typeface="Arial" pitchFamily="-106" charset="0"/>
                <a:cs typeface="Helvetica"/>
              </a:endParaRPr>
            </a:p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endParaRPr lang="en-US" sz="2000" b="0" dirty="0">
                <a:solidFill>
                  <a:srgbClr val="730027"/>
                </a:solidFill>
                <a:ea typeface="Arial" pitchFamily="-106" charset="0"/>
                <a:cs typeface="Arial" pitchFamily="-106" charset="0"/>
              </a:endParaRPr>
            </a:p>
          </p:txBody>
        </p:sp>
        <p:pic>
          <p:nvPicPr>
            <p:cNvPr id="16" name="Picture 26" descr="Smiling group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2913" y="3355975"/>
              <a:ext cx="1739900" cy="171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508500" y="1014413"/>
            <a:ext cx="4297362" cy="1638300"/>
            <a:chOff x="4508500" y="1470025"/>
            <a:chExt cx="4297362" cy="1638300"/>
          </a:xfrm>
        </p:grpSpPr>
        <p:pic>
          <p:nvPicPr>
            <p:cNvPr id="18" name="Picture 20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08500" y="1470025"/>
              <a:ext cx="2092325" cy="163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6324600" y="1598612"/>
              <a:ext cx="2481262" cy="137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r>
                <a:rPr lang="en-US" sz="2000" b="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Enhance the ability to manage </a:t>
              </a: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diverse energy resources</a:t>
              </a:r>
              <a:endParaRPr lang="en-US" sz="2000" b="0" dirty="0">
                <a:solidFill>
                  <a:srgbClr val="730027"/>
                </a:solidFill>
                <a:latin typeface="Helvetica"/>
                <a:ea typeface="Arial" pitchFamily="-106" charset="0"/>
                <a:cs typeface="Helvetica"/>
              </a:endParaRPr>
            </a:p>
          </p:txBody>
        </p:sp>
      </p:grp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47472" y="6340475"/>
            <a:ext cx="365760" cy="365125"/>
          </a:xfrm>
        </p:spPr>
        <p:txBody>
          <a:bodyPr/>
          <a:lstStyle/>
          <a:p>
            <a:fld id="{666D27A2-659E-8546-933E-F4C0977B1FC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597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31775" y="990600"/>
            <a:ext cx="4416425" cy="1687513"/>
            <a:chOff x="231775" y="1446213"/>
            <a:chExt cx="4416425" cy="1687512"/>
          </a:xfrm>
        </p:grpSpPr>
        <p:pic>
          <p:nvPicPr>
            <p:cNvPr id="5" name="Picture 19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1775" y="1446213"/>
              <a:ext cx="2070100" cy="1687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2212975" y="1446214"/>
              <a:ext cx="2435225" cy="150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Maximize resources to deliver </a:t>
              </a:r>
              <a:r>
                <a:rPr lang="en-US" sz="200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higher quality, reliable </a:t>
              </a: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power in cost-effective ways</a:t>
              </a:r>
              <a:endParaRPr lang="en-US" sz="2000" dirty="0">
                <a:solidFill>
                  <a:srgbClr val="000000"/>
                </a:solidFill>
                <a:latin typeface="Helvetica"/>
                <a:ea typeface="Arial" pitchFamily="-106" charset="0"/>
                <a:cs typeface="Helvetica"/>
              </a:endParaRPr>
            </a:p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endParaRPr lang="en-US" sz="2000" dirty="0">
                <a:solidFill>
                  <a:srgbClr val="730027"/>
                </a:solidFill>
                <a:latin typeface="Helvetica"/>
                <a:ea typeface="Arial" pitchFamily="-106" charset="0"/>
                <a:cs typeface="Helvetica"/>
              </a:endParaRPr>
            </a:p>
          </p:txBody>
        </p:sp>
      </p:grpSp>
      <p:sp>
        <p:nvSpPr>
          <p:cNvPr id="7" name="Title 19"/>
          <p:cNvSpPr>
            <a:spLocks noGrp="1"/>
          </p:cNvSpPr>
          <p:nvPr>
            <p:ph type="title"/>
          </p:nvPr>
        </p:nvSpPr>
        <p:spPr>
          <a:xfrm>
            <a:off x="228600" y="0"/>
            <a:ext cx="8653690" cy="98488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-106" charset="0"/>
                <a:ea typeface="Arial" pitchFamily="-106" charset="0"/>
                <a:cs typeface="Arial" pitchFamily="-106" charset="0"/>
              </a:rPr>
              <a:t>WHY DO WE NEED A BETTER GRID?</a:t>
            </a:r>
          </a:p>
        </p:txBody>
      </p:sp>
      <p:grpSp>
        <p:nvGrpSpPr>
          <p:cNvPr id="8" name="Group 17"/>
          <p:cNvGrpSpPr>
            <a:grpSpLocks/>
          </p:cNvGrpSpPr>
          <p:nvPr/>
        </p:nvGrpSpPr>
        <p:grpSpPr bwMode="auto">
          <a:xfrm>
            <a:off x="4516438" y="3060700"/>
            <a:ext cx="4670425" cy="1395413"/>
            <a:chOff x="4516438" y="3516313"/>
            <a:chExt cx="4670425" cy="1395412"/>
          </a:xfrm>
        </p:grpSpPr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6357938" y="3735388"/>
              <a:ext cx="2828925" cy="958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r>
                <a:rPr lang="en-US" sz="2000" b="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Enable new consumer technologies such as plug-in electric vehicles</a:t>
              </a:r>
              <a:endParaRPr lang="en-US" sz="2000" b="0" dirty="0">
                <a:solidFill>
                  <a:srgbClr val="730027"/>
                </a:solidFill>
                <a:latin typeface="Helvetica"/>
                <a:ea typeface="Arial" pitchFamily="-106" charset="0"/>
                <a:cs typeface="Helvetica"/>
              </a:endParaRPr>
            </a:p>
          </p:txBody>
        </p:sp>
        <p:pic>
          <p:nvPicPr>
            <p:cNvPr id="10" name="Picture 24" descr="car[1]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16438" y="3516313"/>
              <a:ext cx="2076450" cy="1395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2301875" y="4673600"/>
            <a:ext cx="5400673" cy="1651000"/>
            <a:chOff x="2571750" y="5106988"/>
            <a:chExt cx="5400666" cy="1650999"/>
          </a:xfrm>
        </p:grpSpPr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232273" y="5157788"/>
              <a:ext cx="3740143" cy="1600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r>
                <a:rPr lang="en-US" sz="2000" b="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Provide consumers better </a:t>
              </a:r>
              <a:r>
                <a:rPr lang="en-US" sz="2000" b="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information and more tools </a:t>
              </a:r>
              <a:r>
                <a:rPr lang="en-US" sz="2000" b="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to enable them to be smarter about their energy use</a:t>
              </a:r>
            </a:p>
          </p:txBody>
        </p:sp>
        <p:pic>
          <p:nvPicPr>
            <p:cNvPr id="13" name="Picture 25" descr="Couple in grocery store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71750" y="5106988"/>
              <a:ext cx="1487488" cy="1493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15"/>
          <p:cNvGrpSpPr>
            <a:grpSpLocks/>
          </p:cNvGrpSpPr>
          <p:nvPr/>
        </p:nvGrpSpPr>
        <p:grpSpPr bwMode="auto">
          <a:xfrm>
            <a:off x="442913" y="2900363"/>
            <a:ext cx="4110037" cy="1716087"/>
            <a:chOff x="442913" y="3355975"/>
            <a:chExt cx="4110037" cy="1716088"/>
          </a:xfrm>
        </p:grpSpPr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2212975" y="3546475"/>
              <a:ext cx="2339975" cy="1335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Meeting </a:t>
              </a:r>
              <a:r>
                <a:rPr lang="en-US" sz="200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electric </a:t>
              </a: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needs </a:t>
              </a:r>
              <a:r>
                <a:rPr lang="en-US" sz="200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for </a:t>
              </a: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our </a:t>
              </a:r>
              <a:r>
                <a:rPr lang="en-US" sz="200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growing </a:t>
              </a: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population and industry</a:t>
              </a:r>
              <a:endParaRPr lang="en-US" sz="2000" dirty="0">
                <a:solidFill>
                  <a:srgbClr val="000000"/>
                </a:solidFill>
                <a:latin typeface="Helvetica"/>
                <a:ea typeface="Arial" pitchFamily="-106" charset="0"/>
                <a:cs typeface="Helvetica"/>
              </a:endParaRPr>
            </a:p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endParaRPr lang="en-US" sz="2000" b="0" dirty="0">
                <a:solidFill>
                  <a:srgbClr val="730027"/>
                </a:solidFill>
                <a:ea typeface="Arial" pitchFamily="-106" charset="0"/>
                <a:cs typeface="Arial" pitchFamily="-106" charset="0"/>
              </a:endParaRPr>
            </a:p>
          </p:txBody>
        </p:sp>
        <p:pic>
          <p:nvPicPr>
            <p:cNvPr id="16" name="Picture 26" descr="Smiling group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2913" y="3355975"/>
              <a:ext cx="1739900" cy="171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508500" y="1014413"/>
            <a:ext cx="4297362" cy="1638300"/>
            <a:chOff x="4508500" y="1470025"/>
            <a:chExt cx="4297362" cy="1638300"/>
          </a:xfrm>
        </p:grpSpPr>
        <p:pic>
          <p:nvPicPr>
            <p:cNvPr id="18" name="Picture 20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08500" y="1470025"/>
              <a:ext cx="2092325" cy="163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6324600" y="1598612"/>
              <a:ext cx="2481262" cy="137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  <a:spcAft>
                  <a:spcPct val="50000"/>
                </a:spcAft>
                <a:buClr>
                  <a:schemeClr val="hlink"/>
                </a:buClr>
              </a:pPr>
              <a:r>
                <a:rPr lang="en-US" sz="2000" b="0" dirty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Enhance the ability to manage </a:t>
              </a:r>
              <a:r>
                <a:rPr lang="en-US" sz="2000" dirty="0" smtClean="0">
                  <a:solidFill>
                    <a:srgbClr val="000000"/>
                  </a:solidFill>
                  <a:latin typeface="Helvetica"/>
                  <a:ea typeface="Arial" pitchFamily="-106" charset="0"/>
                  <a:cs typeface="Helvetica"/>
                </a:rPr>
                <a:t>diverse energy resources</a:t>
              </a:r>
              <a:endParaRPr lang="en-US" sz="2000" b="0" dirty="0">
                <a:solidFill>
                  <a:srgbClr val="730027"/>
                </a:solidFill>
                <a:latin typeface="Helvetica"/>
                <a:ea typeface="Arial" pitchFamily="-106" charset="0"/>
                <a:cs typeface="Helvetica"/>
              </a:endParaRPr>
            </a:p>
          </p:txBody>
        </p:sp>
      </p:grp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47472" y="6340475"/>
            <a:ext cx="365760" cy="365125"/>
          </a:xfrm>
        </p:spPr>
        <p:txBody>
          <a:bodyPr/>
          <a:lstStyle/>
          <a:p>
            <a:fld id="{666D27A2-659E-8546-933E-F4C0977B1FC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676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-1"/>
            <a:ext cx="8656320" cy="1408439"/>
          </a:xfrm>
        </p:spPr>
        <p:txBody>
          <a:bodyPr/>
          <a:lstStyle/>
          <a:p>
            <a:r>
              <a:rPr lang="en-US" dirty="0" smtClean="0"/>
              <a:t>HOW ARE WE PLANNING FOR THE FUTURE? </a:t>
            </a:r>
            <a:endParaRPr lang="en-US" dirty="0"/>
          </a:p>
        </p:txBody>
      </p:sp>
      <p:pic>
        <p:nvPicPr>
          <p:cNvPr id="13" name="Picture 12" descr="HiR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81001" y="1295401"/>
            <a:ext cx="4724400" cy="472873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10200" y="1295400"/>
            <a:ext cx="3200400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1" dirty="0" smtClean="0">
                <a:latin typeface="Helvetica"/>
                <a:cs typeface="Helvetica"/>
              </a:rPr>
              <a:t>Working together </a:t>
            </a:r>
            <a:r>
              <a:rPr lang="en-US" sz="2100" b="1" smtClean="0">
                <a:latin typeface="Helvetica"/>
                <a:cs typeface="Helvetica"/>
              </a:rPr>
              <a:t>to answer </a:t>
            </a:r>
            <a:r>
              <a:rPr lang="en-US" sz="2100" b="1" dirty="0" smtClean="0">
                <a:latin typeface="Helvetica"/>
                <a:cs typeface="Helvetica"/>
              </a:rPr>
              <a:t>the right questions today about how to create innovative and  cost-effective solutions to meet our customers’ needs for many years to come…</a:t>
            </a:r>
            <a:endParaRPr lang="en-US" sz="2100" b="1" dirty="0">
              <a:latin typeface="Helvetica"/>
              <a:cs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5410200"/>
            <a:ext cx="1706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17073"/>
                </a:solidFill>
                <a:latin typeface="Helvetica"/>
                <a:cs typeface="Helvetica"/>
              </a:rPr>
              <a:t>What if…?</a:t>
            </a:r>
            <a:endParaRPr lang="en-US" sz="2400" b="1" dirty="0">
              <a:solidFill>
                <a:srgbClr val="717073"/>
              </a:solidFill>
              <a:latin typeface="Helvetica"/>
              <a:cs typeface="Helvetica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47472" y="6340475"/>
            <a:ext cx="365760" cy="365125"/>
          </a:xfrm>
        </p:spPr>
        <p:txBody>
          <a:bodyPr/>
          <a:lstStyle/>
          <a:p>
            <a:fld id="{666D27A2-659E-8546-933E-F4C0977B1FC0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NCOR THEME">
  <a:themeElements>
    <a:clrScheme name="Custom 17">
      <a:dk1>
        <a:srgbClr val="860038"/>
      </a:dk1>
      <a:lt1>
        <a:sysClr val="window" lastClr="FFFFFF"/>
      </a:lt1>
      <a:dk2>
        <a:srgbClr val="EF3E42"/>
      </a:dk2>
      <a:lt2>
        <a:srgbClr val="EEECE1"/>
      </a:lt2>
      <a:accent1>
        <a:srgbClr val="007698"/>
      </a:accent1>
      <a:accent2>
        <a:srgbClr val="003D83"/>
      </a:accent2>
      <a:accent3>
        <a:srgbClr val="717073"/>
      </a:accent3>
      <a:accent4>
        <a:srgbClr val="49A942"/>
      </a:accent4>
      <a:accent5>
        <a:srgbClr val="F58025"/>
      </a:accent5>
      <a:accent6>
        <a:srgbClr val="FDB924"/>
      </a:accent6>
      <a:hlink>
        <a:srgbClr val="0000FF"/>
      </a:hlink>
      <a:folHlink>
        <a:srgbClr val="372C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3606</TotalTime>
  <Words>186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ONCOR THEME</vt:lpstr>
      <vt:lpstr>ADVANCING A BETTER ELECTRIC FUTURE</vt:lpstr>
      <vt:lpstr>WHY DO WE NEED A SMARTER GRID?</vt:lpstr>
      <vt:lpstr>WHY DO WE NEED A BETTER GRID?</vt:lpstr>
      <vt:lpstr>HOW ARE WE PLANNING FOR THE FUTURE? </vt:lpstr>
    </vt:vector>
  </TitlesOfParts>
  <Company>Energy Future Holdings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Municipal Consortium LED Street Lighting Workshop</dc:title>
  <dc:creator>xaha</dc:creator>
  <cp:lastModifiedBy>Basu1</cp:lastModifiedBy>
  <cp:revision>363</cp:revision>
  <cp:lastPrinted>2013-08-14T18:12:00Z</cp:lastPrinted>
  <dcterms:created xsi:type="dcterms:W3CDTF">2012-03-09T16:59:46Z</dcterms:created>
  <dcterms:modified xsi:type="dcterms:W3CDTF">2013-09-23T12:10:09Z</dcterms:modified>
</cp:coreProperties>
</file>